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Space Mono" charset="1" panose="02000509040000020004"/>
      <p:regular r:id="rId12"/>
    </p:embeddedFont>
    <p:embeddedFont>
      <p:font typeface="Space Mono Bold" charset="1" panose="02000809030000020004"/>
      <p:regular r:id="rId13"/>
    </p:embeddedFont>
    <p:embeddedFont>
      <p:font typeface="Space Mono Italics" charset="1" panose="02000509090000090004"/>
      <p:regular r:id="rId14"/>
    </p:embeddedFont>
    <p:embeddedFont>
      <p:font typeface="Space Mono Bold Italics" charset="1" panose="0200080904000009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jpeg" Type="http://schemas.openxmlformats.org/officeDocument/2006/relationships/image"/><Relationship Id="rId5" Target="../media/VAFngMGZ01Q.mp4" Type="http://schemas.openxmlformats.org/officeDocument/2006/relationships/video"/><Relationship Id="rId6" Target="../media/VAFngMGZ01Q.mp4" Type="http://schemas.microsoft.com/office/2007/relationships/media"/><Relationship Id="rId7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99639" y="2613348"/>
            <a:ext cx="8344512" cy="3437824"/>
            <a:chOff x="0" y="0"/>
            <a:chExt cx="11126017" cy="45837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9075"/>
              <a:ext cx="11126017" cy="140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 spc="80">
                  <a:solidFill>
                    <a:srgbClr val="000000"/>
                  </a:solidFill>
                  <a:latin typeface="Space Mono"/>
                </a:rPr>
                <a:t>TransDoc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98258"/>
              <a:ext cx="7905777" cy="2585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Space Mono"/>
                </a:rPr>
                <a:t>Existência legitimada em  documentação.</a:t>
              </a:r>
            </a:p>
            <a:p>
              <a:pPr>
                <a:lnSpc>
                  <a:spcPts val="4200"/>
                </a:lnSpc>
              </a:pPr>
            </a:p>
            <a:p>
              <a:pPr>
                <a:lnSpc>
                  <a:spcPts val="28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Space Mono"/>
                </a:rPr>
                <a:t>Muito além de um nome.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9942" y="2613348"/>
            <a:ext cx="1350651" cy="1078765"/>
            <a:chOff x="0" y="0"/>
            <a:chExt cx="1800868" cy="1438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08017"/>
              <a:ext cx="1278786" cy="1330336"/>
            </a:xfrm>
            <a:custGeom>
              <a:avLst/>
              <a:gdLst/>
              <a:ahLst/>
              <a:cxnLst/>
              <a:rect r="r" b="b" t="t" l="l"/>
              <a:pathLst>
                <a:path h="1330336" w="1278786">
                  <a:moveTo>
                    <a:pt x="0" y="0"/>
                  </a:moveTo>
                  <a:lnTo>
                    <a:pt x="1278786" y="0"/>
                  </a:lnTo>
                  <a:lnTo>
                    <a:pt x="1278786" y="1330336"/>
                  </a:lnTo>
                  <a:lnTo>
                    <a:pt x="0" y="133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8827" y="0"/>
              <a:ext cx="1082042" cy="1330336"/>
            </a:xfrm>
            <a:custGeom>
              <a:avLst/>
              <a:gdLst/>
              <a:ahLst/>
              <a:cxnLst/>
              <a:rect r="r" b="b" t="t" l="l"/>
              <a:pathLst>
                <a:path h="1330336" w="1082042">
                  <a:moveTo>
                    <a:pt x="0" y="0"/>
                  </a:moveTo>
                  <a:lnTo>
                    <a:pt x="1082041" y="0"/>
                  </a:lnTo>
                  <a:lnTo>
                    <a:pt x="1082041" y="1330336"/>
                  </a:lnTo>
                  <a:lnTo>
                    <a:pt x="0" y="133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8182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4480093" cy="10287000"/>
            <a:chOff x="0" y="0"/>
            <a:chExt cx="5973457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73457" cy="8955813"/>
            </a:xfrm>
            <a:custGeom>
              <a:avLst/>
              <a:gdLst/>
              <a:ahLst/>
              <a:cxnLst/>
              <a:rect r="r" b="b" t="t" l="l"/>
              <a:pathLst>
                <a:path h="8955813" w="5973457">
                  <a:moveTo>
                    <a:pt x="0" y="0"/>
                  </a:moveTo>
                  <a:lnTo>
                    <a:pt x="5973457" y="0"/>
                  </a:lnTo>
                  <a:lnTo>
                    <a:pt x="5973457" y="8955813"/>
                  </a:lnTo>
                  <a:lnTo>
                    <a:pt x="0" y="895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8823297"/>
              <a:ext cx="5973457" cy="4892703"/>
            </a:xfrm>
            <a:custGeom>
              <a:avLst/>
              <a:gdLst/>
              <a:ahLst/>
              <a:cxnLst/>
              <a:rect r="r" b="b" t="t" l="l"/>
              <a:pathLst>
                <a:path h="4892703" w="5973457">
                  <a:moveTo>
                    <a:pt x="0" y="0"/>
                  </a:moveTo>
                  <a:lnTo>
                    <a:pt x="5973457" y="0"/>
                  </a:lnTo>
                  <a:lnTo>
                    <a:pt x="5973457" y="4892703"/>
                  </a:lnTo>
                  <a:lnTo>
                    <a:pt x="0" y="489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0" t="-83044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492417" y="8535203"/>
            <a:ext cx="6163226" cy="124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11"/>
              </a:lnSpc>
              <a:spcBef>
                <a:spcPct val="0"/>
              </a:spcBef>
            </a:pPr>
            <a:r>
              <a:rPr lang="en-US" sz="2365" spc="23">
                <a:solidFill>
                  <a:srgbClr val="000000"/>
                </a:solidFill>
                <a:latin typeface="Space Mono"/>
              </a:rPr>
              <a:t>Solução desenvolvida para Hackathon Hack Atrack 2023 - Recife - PE.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718207" y="419501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0" y="0"/>
                </a:moveTo>
                <a:lnTo>
                  <a:pt x="6569793" y="0"/>
                </a:lnTo>
                <a:lnTo>
                  <a:pt x="6569793" y="6091990"/>
                </a:lnTo>
                <a:lnTo>
                  <a:pt x="0" y="60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8429" y="2238087"/>
            <a:ext cx="1429803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Ferramentas Utilizadas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68429" y="4862719"/>
            <a:ext cx="12175735" cy="3225751"/>
            <a:chOff x="0" y="0"/>
            <a:chExt cx="16234314" cy="4301002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66852" y="0"/>
              <a:ext cx="3347588" cy="3347575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6445594" y="0"/>
              <a:ext cx="3347588" cy="3347575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5237" t="0" r="-45237" b="0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2419873" y="0"/>
              <a:ext cx="3347588" cy="3347575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3564980"/>
              <a:ext cx="4281293" cy="592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  <a:spcBef>
                  <a:spcPct val="0"/>
                </a:spcBef>
              </a:pPr>
              <a:r>
                <a:rPr lang="en-US" sz="2710" spc="27">
                  <a:solidFill>
                    <a:srgbClr val="000000"/>
                  </a:solidFill>
                  <a:latin typeface="Space Mono"/>
                </a:rPr>
                <a:t>Twilio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64161" y="3708440"/>
              <a:ext cx="3710454" cy="592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  <a:spcBef>
                  <a:spcPct val="0"/>
                </a:spcBef>
              </a:pPr>
              <a:r>
                <a:rPr lang="en-US" sz="2710" spc="27">
                  <a:solidFill>
                    <a:srgbClr val="000000"/>
                  </a:solidFill>
                  <a:latin typeface="Space Mono"/>
                </a:rPr>
                <a:t>Canva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953021" y="3708440"/>
              <a:ext cx="4281293" cy="592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  <a:spcBef>
                  <a:spcPct val="0"/>
                </a:spcBef>
              </a:pPr>
              <a:r>
                <a:rPr lang="en-US" sz="2710" spc="27">
                  <a:solidFill>
                    <a:srgbClr val="000000"/>
                  </a:solidFill>
                  <a:latin typeface="Space Mono"/>
                </a:rPr>
                <a:t>Freepik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480093" cy="10287000"/>
            <a:chOff x="0" y="0"/>
            <a:chExt cx="597345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3457" cy="8955813"/>
            </a:xfrm>
            <a:custGeom>
              <a:avLst/>
              <a:gdLst/>
              <a:ahLst/>
              <a:cxnLst/>
              <a:rect r="r" b="b" t="t" l="l"/>
              <a:pathLst>
                <a:path h="8955813" w="5973457">
                  <a:moveTo>
                    <a:pt x="0" y="0"/>
                  </a:moveTo>
                  <a:lnTo>
                    <a:pt x="5973457" y="0"/>
                  </a:lnTo>
                  <a:lnTo>
                    <a:pt x="5973457" y="8955813"/>
                  </a:lnTo>
                  <a:lnTo>
                    <a:pt x="0" y="895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23297"/>
              <a:ext cx="5973457" cy="4892703"/>
            </a:xfrm>
            <a:custGeom>
              <a:avLst/>
              <a:gdLst/>
              <a:ahLst/>
              <a:cxnLst/>
              <a:rect r="r" b="b" t="t" l="l"/>
              <a:pathLst>
                <a:path h="4892703" w="5973457">
                  <a:moveTo>
                    <a:pt x="0" y="0"/>
                  </a:moveTo>
                  <a:lnTo>
                    <a:pt x="5973457" y="0"/>
                  </a:lnTo>
                  <a:lnTo>
                    <a:pt x="5973457" y="4892703"/>
                  </a:lnTo>
                  <a:lnTo>
                    <a:pt x="0" y="489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-83044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4402" y="3169368"/>
            <a:ext cx="2447332" cy="2685473"/>
            <a:chOff x="0" y="0"/>
            <a:chExt cx="3263109" cy="3580630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55825" y="0"/>
              <a:ext cx="2551460" cy="2551450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06640" t="-118750" r="-110285" b="-192578"/>
                </a:stretch>
              </a:blip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2724875"/>
              <a:ext cx="3263109" cy="85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  <a:spcBef>
                  <a:spcPct val="0"/>
                </a:spcBef>
              </a:pPr>
              <a:r>
                <a:rPr lang="en-US" sz="2065" spc="20">
                  <a:solidFill>
                    <a:srgbClr val="000000"/>
                  </a:solidFill>
                  <a:latin typeface="Space Mono"/>
                </a:rPr>
                <a:t>Jeniffer Mendes</a:t>
              </a:r>
            </a:p>
            <a:p>
              <a:pPr algn="ctr">
                <a:lnSpc>
                  <a:spcPts val="2457"/>
                </a:lnSpc>
                <a:spcBef>
                  <a:spcPct val="0"/>
                </a:spcBef>
              </a:pPr>
              <a:r>
                <a:rPr lang="en-US" sz="1755" spc="17">
                  <a:solidFill>
                    <a:srgbClr val="000000"/>
                  </a:solidFill>
                  <a:latin typeface="Space Mono"/>
                </a:rPr>
                <a:t>Causa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79581" y="3169368"/>
            <a:ext cx="1913595" cy="191358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8889" r="0" b="-3888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94290" y="5205880"/>
            <a:ext cx="2284176" cy="64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  <a:spcBef>
                <a:spcPct val="0"/>
              </a:spcBef>
            </a:pPr>
            <a:r>
              <a:rPr lang="en-US" sz="2065" spc="20">
                <a:solidFill>
                  <a:srgbClr val="000000"/>
                </a:solidFill>
                <a:latin typeface="Space Mono"/>
              </a:rPr>
              <a:t>Marianna Veras</a:t>
            </a:r>
          </a:p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1755" spc="17">
                <a:solidFill>
                  <a:srgbClr val="000000"/>
                </a:solidFill>
                <a:latin typeface="Space Mono"/>
              </a:rPr>
              <a:t>Designer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449445" y="3169368"/>
            <a:ext cx="2610487" cy="2685473"/>
            <a:chOff x="0" y="0"/>
            <a:chExt cx="3480650" cy="3580630"/>
          </a:xfrm>
        </p:grpSpPr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464595" y="0"/>
              <a:ext cx="2551460" cy="2551450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6006" r="0" b="-16006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24875"/>
              <a:ext cx="3480650" cy="85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  <a:spcBef>
                  <a:spcPct val="0"/>
                </a:spcBef>
              </a:pPr>
              <a:r>
                <a:rPr lang="en-US" sz="2065" spc="20">
                  <a:solidFill>
                    <a:srgbClr val="000000"/>
                  </a:solidFill>
                  <a:latin typeface="Space Mono"/>
                </a:rPr>
                <a:t>Morgana Celerino</a:t>
              </a:r>
            </a:p>
            <a:p>
              <a:pPr algn="ctr">
                <a:lnSpc>
                  <a:spcPts val="2457"/>
                </a:lnSpc>
                <a:spcBef>
                  <a:spcPct val="0"/>
                </a:spcBef>
              </a:pPr>
              <a:r>
                <a:rPr lang="en-US" sz="1755" spc="17">
                  <a:solidFill>
                    <a:srgbClr val="000000"/>
                  </a:solidFill>
                  <a:latin typeface="Space Mono"/>
                </a:rPr>
                <a:t>Negócios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79189" y="6490821"/>
            <a:ext cx="2121021" cy="2767479"/>
            <a:chOff x="0" y="0"/>
            <a:chExt cx="2828028" cy="3689972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138284" y="0"/>
              <a:ext cx="2551460" cy="2551450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834217"/>
              <a:ext cx="2828028" cy="85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  <a:spcBef>
                  <a:spcPct val="0"/>
                </a:spcBef>
              </a:pPr>
              <a:r>
                <a:rPr lang="en-US" sz="2065" spc="20">
                  <a:solidFill>
                    <a:srgbClr val="000000"/>
                  </a:solidFill>
                  <a:latin typeface="Space Mono"/>
                </a:rPr>
                <a:t>Renata Mendes</a:t>
              </a:r>
            </a:p>
            <a:p>
              <a:pPr algn="ctr">
                <a:lnSpc>
                  <a:spcPts val="2457"/>
                </a:lnSpc>
                <a:spcBef>
                  <a:spcPct val="0"/>
                </a:spcBef>
              </a:pPr>
              <a:r>
                <a:rPr lang="en-US" sz="1755" spc="17">
                  <a:solidFill>
                    <a:srgbClr val="000000"/>
                  </a:solidFill>
                  <a:latin typeface="Space Mono"/>
                </a:rPr>
                <a:t>Negócios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31134" y="6490821"/>
            <a:ext cx="2447332" cy="2767479"/>
            <a:chOff x="0" y="0"/>
            <a:chExt cx="3263109" cy="3689972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355825" y="0"/>
              <a:ext cx="2551460" cy="2551450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2834217"/>
              <a:ext cx="3263109" cy="85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  <a:spcBef>
                  <a:spcPct val="0"/>
                </a:spcBef>
              </a:pPr>
              <a:r>
                <a:rPr lang="en-US" sz="2065" spc="20">
                  <a:solidFill>
                    <a:srgbClr val="000000"/>
                  </a:solidFill>
                  <a:latin typeface="Space Mono"/>
                </a:rPr>
                <a:t>Scarllet Santos</a:t>
              </a:r>
            </a:p>
            <a:p>
              <a:pPr algn="ctr">
                <a:lnSpc>
                  <a:spcPts val="2457"/>
                </a:lnSpc>
                <a:spcBef>
                  <a:spcPct val="0"/>
                </a:spcBef>
              </a:pPr>
              <a:r>
                <a:rPr lang="en-US" sz="1755" spc="17">
                  <a:solidFill>
                    <a:srgbClr val="000000"/>
                  </a:solidFill>
                  <a:latin typeface="Space Mono"/>
                </a:rPr>
                <a:t>Desenvolvedora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740229" y="6490821"/>
            <a:ext cx="1957866" cy="2767479"/>
            <a:chOff x="0" y="0"/>
            <a:chExt cx="2610487" cy="3689972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29514" y="0"/>
              <a:ext cx="2551460" cy="2551450"/>
              <a:chOff x="0" y="0"/>
              <a:chExt cx="6350000" cy="63499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39800" r="0" b="-37977"/>
                </a:stretch>
              </a:blip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2834217"/>
              <a:ext cx="2610487" cy="855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1"/>
                </a:lnSpc>
                <a:spcBef>
                  <a:spcPct val="0"/>
                </a:spcBef>
              </a:pPr>
              <a:r>
                <a:rPr lang="en-US" sz="2065" spc="20">
                  <a:solidFill>
                    <a:srgbClr val="000000"/>
                  </a:solidFill>
                  <a:latin typeface="Space Mono"/>
                </a:rPr>
                <a:t>Sofia Lorena</a:t>
              </a:r>
            </a:p>
            <a:p>
              <a:pPr algn="ctr">
                <a:lnSpc>
                  <a:spcPts val="2457"/>
                </a:lnSpc>
                <a:spcBef>
                  <a:spcPct val="0"/>
                </a:spcBef>
              </a:pPr>
              <a:r>
                <a:rPr lang="en-US" sz="1755" spc="17">
                  <a:solidFill>
                    <a:srgbClr val="000000"/>
                  </a:solidFill>
                  <a:latin typeface="Space Mono"/>
                </a:rPr>
                <a:t>Desenvolvedora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33560" y="654387"/>
            <a:ext cx="12205637" cy="187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2"/>
              </a:lnSpc>
            </a:pPr>
            <a:r>
              <a:rPr lang="en-US" sz="5800" spc="58">
                <a:solidFill>
                  <a:srgbClr val="000000"/>
                </a:solidFill>
                <a:latin typeface="Space Mono"/>
              </a:rPr>
              <a:t>Equipe Plural e Multidisciplinar.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8207" y="4462174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0" y="0"/>
                </a:moveTo>
                <a:lnTo>
                  <a:pt x="6569793" y="0"/>
                </a:lnTo>
                <a:lnTo>
                  <a:pt x="6569793" y="6091990"/>
                </a:lnTo>
                <a:lnTo>
                  <a:pt x="0" y="60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18148" y="5143500"/>
            <a:ext cx="4744535" cy="3897355"/>
            <a:chOff x="0" y="0"/>
            <a:chExt cx="6326046" cy="519647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658352" y="19050"/>
              <a:ext cx="5009342" cy="169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4"/>
                </a:lnSpc>
              </a:pPr>
              <a:r>
                <a:rPr lang="en-US" sz="3021" spc="30">
                  <a:solidFill>
                    <a:srgbClr val="000000"/>
                  </a:solidFill>
                  <a:latin typeface="Space Mono"/>
                </a:rPr>
                <a:t>CONSTRANGIMENTO AO APRESENTAR A DOCUMENTAÇÃO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-5400000">
              <a:off x="3154592" y="-842808"/>
              <a:ext cx="16862" cy="632604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658352" y="2886878"/>
              <a:ext cx="5009342" cy="169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4"/>
                </a:lnSpc>
              </a:pPr>
              <a:r>
                <a:rPr lang="en-US" sz="3021" spc="30">
                  <a:solidFill>
                    <a:srgbClr val="000000"/>
                  </a:solidFill>
                  <a:latin typeface="Space Mono"/>
                </a:rPr>
                <a:t>PROCESSO DE RETIFICAÇÃO BUROCRÁTICO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-5400000">
              <a:off x="3154592" y="2025019"/>
              <a:ext cx="16862" cy="6326046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8" id="8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799827" y="4904636"/>
            <a:ext cx="4465021" cy="4465021"/>
            <a:chOff x="0" y="0"/>
            <a:chExt cx="3282950" cy="3282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783" t="0" r="-3235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99827" y="9097059"/>
            <a:ext cx="5639609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 spc="13">
                <a:solidFill>
                  <a:srgbClr val="000000">
                    <a:alpha val="49804"/>
                  </a:srgbClr>
                </a:solidFill>
                <a:latin typeface="Space Mono Bold"/>
              </a:rPr>
              <a:t>Foto: Marcello Casal Jr/Agência Brasil)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367498"/>
            <a:ext cx="1085599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Dores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8207" y="419501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0" y="0"/>
                </a:moveTo>
                <a:lnTo>
                  <a:pt x="6569793" y="0"/>
                </a:lnTo>
                <a:lnTo>
                  <a:pt x="6569793" y="6091990"/>
                </a:lnTo>
                <a:lnTo>
                  <a:pt x="0" y="60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20609" y="6274921"/>
            <a:ext cx="5910102" cy="167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3021" spc="30">
                <a:solidFill>
                  <a:srgbClr val="000000"/>
                </a:solidFill>
                <a:latin typeface="Space Mono"/>
              </a:rPr>
              <a:t>PESSOAS TRANS E TRAVESTIS QUE PROCURAM COLOCAÇÃO NO MERCADO PROFISSIONAL.  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078583" y="4462174"/>
            <a:ext cx="5158858" cy="5283737"/>
          </a:xfrm>
          <a:custGeom>
            <a:avLst/>
            <a:gdLst/>
            <a:ahLst/>
            <a:cxnLst/>
            <a:rect r="r" b="b" t="t" l="l"/>
            <a:pathLst>
              <a:path h="5283737" w="5158858">
                <a:moveTo>
                  <a:pt x="0" y="0"/>
                </a:moveTo>
                <a:lnTo>
                  <a:pt x="5158858" y="0"/>
                </a:lnTo>
                <a:lnTo>
                  <a:pt x="5158858" y="5283737"/>
                </a:lnTo>
                <a:lnTo>
                  <a:pt x="0" y="528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46" t="0" r="-1815" b="-472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67498"/>
            <a:ext cx="1085599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Persona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8207" y="419501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0" y="0"/>
                </a:moveTo>
                <a:lnTo>
                  <a:pt x="6569793" y="0"/>
                </a:lnTo>
                <a:lnTo>
                  <a:pt x="6569793" y="6091990"/>
                </a:lnTo>
                <a:lnTo>
                  <a:pt x="0" y="60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87279" y="4195010"/>
            <a:ext cx="4945142" cy="5588562"/>
          </a:xfrm>
          <a:custGeom>
            <a:avLst/>
            <a:gdLst/>
            <a:ahLst/>
            <a:cxnLst/>
            <a:rect r="r" b="b" t="t" l="l"/>
            <a:pathLst>
              <a:path h="5588562" w="4945142">
                <a:moveTo>
                  <a:pt x="0" y="0"/>
                </a:moveTo>
                <a:lnTo>
                  <a:pt x="4945142" y="0"/>
                </a:lnTo>
                <a:lnTo>
                  <a:pt x="4945142" y="5588562"/>
                </a:lnTo>
                <a:lnTo>
                  <a:pt x="0" y="558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67498"/>
            <a:ext cx="1167392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Levantamento de dados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317235" y="4462174"/>
            <a:ext cx="2765680" cy="3012675"/>
            <a:chOff x="0" y="0"/>
            <a:chExt cx="3687573" cy="40169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04809" y="2224533"/>
              <a:ext cx="2677956" cy="1461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2"/>
                </a:lnSpc>
              </a:pPr>
              <a:r>
                <a:rPr lang="en-US" sz="1938" spc="19">
                  <a:solidFill>
                    <a:srgbClr val="000000"/>
                  </a:solidFill>
                  <a:latin typeface="Space Mono"/>
                </a:rPr>
                <a:t>NÃO SABEM REALIZAR O PROCESSO DE RETIFICAÇÃO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42875"/>
              <a:ext cx="3687573" cy="1584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52"/>
                </a:lnSpc>
              </a:pPr>
              <a:r>
                <a:rPr lang="en-US" sz="7109" spc="71">
                  <a:solidFill>
                    <a:srgbClr val="000000"/>
                  </a:solidFill>
                  <a:latin typeface="HK Grotesk Bold"/>
                </a:rPr>
                <a:t>53,8</a:t>
              </a:r>
              <a:r>
                <a:rPr lang="en-US" sz="7109" spc="71">
                  <a:solidFill>
                    <a:srgbClr val="000000"/>
                  </a:solidFill>
                  <a:latin typeface="HK Grotesk Bold"/>
                </a:rPr>
                <a:t>%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-5400000">
              <a:off x="1839279" y="225109"/>
              <a:ext cx="9014" cy="338185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AutoShape 10" id="10"/>
            <p:cNvSpPr/>
            <p:nvPr/>
          </p:nvSpPr>
          <p:spPr>
            <a:xfrm rot="-5400000">
              <a:off x="1839279" y="2321465"/>
              <a:ext cx="9014" cy="3381855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483376" y="5363464"/>
            <a:ext cx="4222787" cy="4222770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4143" t="-37529" r="-96088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6569793" y="6091990"/>
                </a:moveTo>
                <a:lnTo>
                  <a:pt x="0" y="6091990"/>
                </a:lnTo>
                <a:lnTo>
                  <a:pt x="0" y="0"/>
                </a:lnTo>
                <a:lnTo>
                  <a:pt x="6569793" y="0"/>
                </a:lnTo>
                <a:lnTo>
                  <a:pt x="6569793" y="609199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03310" y="2466427"/>
            <a:ext cx="1085599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Soluções Possíveis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3284897" y="4230782"/>
            <a:ext cx="6444095" cy="239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5" indent="-323848" lvl="1">
              <a:lnSpc>
                <a:spcPts val="656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Space Mono"/>
              </a:rPr>
              <a:t>Site informativo</a:t>
            </a:r>
          </a:p>
          <a:p>
            <a:pPr algn="just" marL="647695" indent="-323848" lvl="1">
              <a:lnSpc>
                <a:spcPts val="656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Space Mono"/>
              </a:rPr>
              <a:t>Aplicativo</a:t>
            </a:r>
          </a:p>
          <a:p>
            <a:pPr algn="just" marL="647695" indent="-323848" lvl="1">
              <a:lnSpc>
                <a:spcPts val="6569"/>
              </a:lnSpc>
              <a:buFont typeface="Arial"/>
              <a:buChar char="•"/>
            </a:pPr>
            <a:r>
              <a:rPr lang="en-US" sz="2999" spc="29">
                <a:solidFill>
                  <a:srgbClr val="000000"/>
                </a:solidFill>
                <a:latin typeface="Space Mono"/>
              </a:rPr>
              <a:t>Plataforma informativa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03310" y="8228581"/>
            <a:ext cx="10855990" cy="588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30"/>
              </a:lnSpc>
            </a:pPr>
            <a:r>
              <a:rPr lang="en-US" sz="4700" spc="47">
                <a:solidFill>
                  <a:srgbClr val="000000">
                    <a:alpha val="60000"/>
                  </a:srgbClr>
                </a:solidFill>
                <a:latin typeface="Space Mono"/>
              </a:rPr>
              <a:t>Como a informação chegará?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6569793" y="6091990"/>
                </a:moveTo>
                <a:lnTo>
                  <a:pt x="0" y="6091990"/>
                </a:lnTo>
                <a:lnTo>
                  <a:pt x="0" y="0"/>
                </a:lnTo>
                <a:lnTo>
                  <a:pt x="6569793" y="0"/>
                </a:lnTo>
                <a:lnTo>
                  <a:pt x="6569793" y="609199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78949" y="4138324"/>
            <a:ext cx="8433310" cy="98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0" indent="-431795" lvl="1">
              <a:lnSpc>
                <a:spcPts val="8759"/>
              </a:lnSpc>
              <a:buFont typeface="Arial"/>
              <a:buChar char="•"/>
            </a:pPr>
            <a:r>
              <a:rPr lang="en-US" sz="3999" spc="39">
                <a:solidFill>
                  <a:srgbClr val="000000"/>
                </a:solidFill>
                <a:latin typeface="Space Mono"/>
              </a:rPr>
              <a:t>ChatBot pelo WhatsApp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836934" y="4042545"/>
            <a:ext cx="1350651" cy="1078765"/>
            <a:chOff x="0" y="0"/>
            <a:chExt cx="1800868" cy="1438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08017"/>
              <a:ext cx="1278786" cy="1330336"/>
            </a:xfrm>
            <a:custGeom>
              <a:avLst/>
              <a:gdLst/>
              <a:ahLst/>
              <a:cxnLst/>
              <a:rect r="r" b="b" t="t" l="l"/>
              <a:pathLst>
                <a:path h="1330336" w="1278786">
                  <a:moveTo>
                    <a:pt x="0" y="0"/>
                  </a:moveTo>
                  <a:lnTo>
                    <a:pt x="1278786" y="0"/>
                  </a:lnTo>
                  <a:lnTo>
                    <a:pt x="1278786" y="1330336"/>
                  </a:lnTo>
                  <a:lnTo>
                    <a:pt x="0" y="133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8827" y="0"/>
              <a:ext cx="1082042" cy="1330336"/>
            </a:xfrm>
            <a:custGeom>
              <a:avLst/>
              <a:gdLst/>
              <a:ahLst/>
              <a:cxnLst/>
              <a:rect r="r" b="b" t="t" l="l"/>
              <a:pathLst>
                <a:path h="1330336" w="1082042">
                  <a:moveTo>
                    <a:pt x="0" y="0"/>
                  </a:moveTo>
                  <a:lnTo>
                    <a:pt x="1082041" y="0"/>
                  </a:lnTo>
                  <a:lnTo>
                    <a:pt x="1082041" y="1330336"/>
                  </a:lnTo>
                  <a:lnTo>
                    <a:pt x="0" y="133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182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-5400000">
            <a:off x="3085263" y="7912050"/>
            <a:ext cx="7739" cy="290354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6403310" y="2466427"/>
            <a:ext cx="1085599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Solução Proposta</a:t>
            </a:r>
          </a:p>
        </p:txBody>
      </p:sp>
      <p:sp>
        <p:nvSpPr>
          <p:cNvPr name="AutoShape 10" id="10"/>
          <p:cNvSpPr/>
          <p:nvPr/>
        </p:nvSpPr>
        <p:spPr>
          <a:xfrm rot="-5400000">
            <a:off x="11167429" y="6077501"/>
            <a:ext cx="7772" cy="2915761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1" id="11"/>
          <p:cNvSpPr/>
          <p:nvPr/>
        </p:nvSpPr>
        <p:spPr>
          <a:xfrm rot="-5400000">
            <a:off x="11167429" y="8194859"/>
            <a:ext cx="7772" cy="291576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506118" y="5735823"/>
            <a:ext cx="7637882" cy="3825163"/>
            <a:chOff x="0" y="0"/>
            <a:chExt cx="10183842" cy="5100217"/>
          </a:xfrm>
        </p:grpSpPr>
        <p:sp>
          <p:nvSpPr>
            <p:cNvPr name="AutoShape 13" id="13"/>
            <p:cNvSpPr/>
            <p:nvPr/>
          </p:nvSpPr>
          <p:spPr>
            <a:xfrm rot="-5400000">
              <a:off x="2105526" y="849942"/>
              <a:ext cx="10319" cy="387139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5083605" y="0"/>
              <a:ext cx="5100237" cy="5100217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230" r="0" b="-230"/>
                </a:stretch>
              </a:blip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577883" y="3146940"/>
              <a:ext cx="3065605" cy="84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1"/>
                </a:lnSpc>
              </a:pPr>
              <a:r>
                <a:rPr lang="en-US" sz="2219" spc="22">
                  <a:solidFill>
                    <a:srgbClr val="000000"/>
                  </a:solidFill>
                  <a:latin typeface="Space Mono"/>
                </a:rPr>
                <a:t>TEM ACESSO AO WHATSAPP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86544"/>
              <a:ext cx="4221371" cy="1922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87"/>
                </a:lnSpc>
              </a:pPr>
              <a:r>
                <a:rPr lang="en-US" sz="8705" spc="87">
                  <a:solidFill>
                    <a:srgbClr val="000000"/>
                  </a:solidFill>
                  <a:latin typeface="HK Grotesk Bold"/>
                </a:rPr>
                <a:t>92,3</a:t>
              </a:r>
              <a:r>
                <a:rPr lang="en-US" sz="8705" spc="87">
                  <a:solidFill>
                    <a:srgbClr val="000000"/>
                  </a:solidFill>
                  <a:latin typeface="HK Grotesk Bold"/>
                </a:rPr>
                <a:t>%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016878" y="7812197"/>
            <a:ext cx="2308874" cy="155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228" spc="22">
                <a:solidFill>
                  <a:srgbClr val="000000"/>
                </a:solidFill>
                <a:latin typeface="Space Mono"/>
              </a:rPr>
              <a:t>ACHAM QUE UMA CONVERSA NO WHATSAPP PODE ESCLARECER DÚVIDAS!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81643" y="5735823"/>
            <a:ext cx="7482319" cy="4114648"/>
            <a:chOff x="0" y="0"/>
            <a:chExt cx="9976426" cy="5486197"/>
          </a:xfrm>
        </p:grpSpPr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4490207" y="0"/>
              <a:ext cx="5486219" cy="5486197"/>
              <a:chOff x="0" y="0"/>
              <a:chExt cx="6350000" cy="63499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1858" t="-11315" r="-10351" b="-5312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282640"/>
              <a:ext cx="4239125" cy="1939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38"/>
                </a:lnSpc>
              </a:pPr>
              <a:r>
                <a:rPr lang="en-US" sz="8741" spc="87">
                  <a:solidFill>
                    <a:srgbClr val="000000"/>
                  </a:solidFill>
                  <a:latin typeface="HK Grotesk Bold"/>
                </a:rPr>
                <a:t>100</a:t>
              </a:r>
              <a:r>
                <a:rPr lang="en-US" sz="8741" spc="87">
                  <a:solidFill>
                    <a:srgbClr val="000000"/>
                  </a:solidFill>
                  <a:latin typeface="HK Grotesk Bold"/>
                </a:rPr>
                <a:t>%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6569793" y="6091990"/>
                </a:moveTo>
                <a:lnTo>
                  <a:pt x="0" y="6091990"/>
                </a:lnTo>
                <a:lnTo>
                  <a:pt x="0" y="0"/>
                </a:lnTo>
                <a:lnTo>
                  <a:pt x="6569793" y="0"/>
                </a:lnTo>
                <a:lnTo>
                  <a:pt x="6569793" y="609199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65844" y="2466427"/>
            <a:ext cx="1085599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Solução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16875" y="791840"/>
            <a:ext cx="4151228" cy="89843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5896522" y="543963"/>
            <a:ext cx="6040683" cy="9743037"/>
          </a:xfrm>
          <a:custGeom>
            <a:avLst/>
            <a:gdLst/>
            <a:ahLst/>
            <a:cxnLst/>
            <a:rect r="r" b="b" t="t" l="l"/>
            <a:pathLst>
              <a:path h="9743037" w="6040683">
                <a:moveTo>
                  <a:pt x="0" y="0"/>
                </a:moveTo>
                <a:lnTo>
                  <a:pt x="6040683" y="0"/>
                </a:lnTo>
                <a:lnTo>
                  <a:pt x="6040683" y="9743037"/>
                </a:lnTo>
                <a:lnTo>
                  <a:pt x="0" y="9743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6569793" y="6091990"/>
                </a:moveTo>
                <a:lnTo>
                  <a:pt x="0" y="6091990"/>
                </a:lnTo>
                <a:lnTo>
                  <a:pt x="0" y="0"/>
                </a:lnTo>
                <a:lnTo>
                  <a:pt x="6569793" y="0"/>
                </a:lnTo>
                <a:lnTo>
                  <a:pt x="6569793" y="609199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9793" y="4290638"/>
            <a:ext cx="7359879" cy="5402672"/>
          </a:xfrm>
          <a:custGeom>
            <a:avLst/>
            <a:gdLst/>
            <a:ahLst/>
            <a:cxnLst/>
            <a:rect r="r" b="b" t="t" l="l"/>
            <a:pathLst>
              <a:path h="5402672" w="7359879">
                <a:moveTo>
                  <a:pt x="0" y="0"/>
                </a:moveTo>
                <a:lnTo>
                  <a:pt x="7359880" y="0"/>
                </a:lnTo>
                <a:lnTo>
                  <a:pt x="7359880" y="5402672"/>
                </a:lnTo>
                <a:lnTo>
                  <a:pt x="0" y="540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62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85141" y="2466427"/>
            <a:ext cx="1307415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Acesse nossa solução!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8429" y="1842799"/>
            <a:ext cx="1429803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Possíveis Parceiros e</a:t>
            </a:r>
          </a:p>
          <a:p>
            <a:pPr algn="just">
              <a:lnSpc>
                <a:spcPts val="6299"/>
              </a:lnSpc>
            </a:pPr>
            <a:r>
              <a:rPr lang="en-US" sz="6999" spc="69">
                <a:solidFill>
                  <a:srgbClr val="000000"/>
                </a:solidFill>
                <a:latin typeface="Space Mono"/>
              </a:rPr>
              <a:t>Financiadores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9139238" y="-4277013"/>
            <a:ext cx="9525" cy="16230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468429" y="4405888"/>
            <a:ext cx="11312366" cy="485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8916" indent="-274458" lvl="1">
              <a:lnSpc>
                <a:spcPts val="5567"/>
              </a:lnSpc>
              <a:buFont typeface="Arial"/>
              <a:buChar char="•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Natura / Avon</a:t>
            </a:r>
          </a:p>
          <a:p>
            <a:pPr algn="just" marL="1097832" indent="-365944" lvl="2">
              <a:lnSpc>
                <a:spcPts val="5567"/>
              </a:lnSpc>
              <a:buFont typeface="Arial"/>
              <a:buChar char="⚬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Apoio a comunidade;</a:t>
            </a:r>
          </a:p>
          <a:p>
            <a:pPr algn="just" marL="1097832" indent="-365944" lvl="2">
              <a:lnSpc>
                <a:spcPts val="5567"/>
              </a:lnSpc>
              <a:buFont typeface="Arial"/>
              <a:buChar char="⚬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Comunicação ativa nas comunidades pelas Líderes. </a:t>
            </a:r>
          </a:p>
          <a:p>
            <a:pPr algn="just" marL="548916" indent="-274458" lvl="1">
              <a:lnSpc>
                <a:spcPts val="5567"/>
              </a:lnSpc>
              <a:buFont typeface="Arial"/>
              <a:buChar char="•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Uber</a:t>
            </a:r>
          </a:p>
          <a:p>
            <a:pPr algn="just" marL="1097832" indent="-365944" lvl="2">
              <a:lnSpc>
                <a:spcPts val="5567"/>
              </a:lnSpc>
              <a:buFont typeface="Arial"/>
              <a:buChar char="⚬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Parceria para transporte (custo de locomoção)</a:t>
            </a:r>
          </a:p>
          <a:p>
            <a:pPr algn="just" marL="548916" indent="-274458" lvl="1">
              <a:lnSpc>
                <a:spcPts val="5567"/>
              </a:lnSpc>
              <a:buFont typeface="Arial"/>
              <a:buChar char="•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Prefeituras Municipais</a:t>
            </a:r>
          </a:p>
          <a:p>
            <a:pPr algn="just" marL="548916" indent="-274458" lvl="1">
              <a:lnSpc>
                <a:spcPts val="5567"/>
              </a:lnSpc>
              <a:buFont typeface="Arial"/>
              <a:buChar char="•"/>
            </a:pPr>
            <a:r>
              <a:rPr lang="en-US" sz="2542" spc="25">
                <a:solidFill>
                  <a:srgbClr val="000000"/>
                </a:solidFill>
                <a:latin typeface="Space Mono"/>
              </a:rPr>
              <a:t>Instituições Financeiras (bancos)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18207" y="4195010"/>
            <a:ext cx="6569793" cy="6091990"/>
          </a:xfrm>
          <a:custGeom>
            <a:avLst/>
            <a:gdLst/>
            <a:ahLst/>
            <a:cxnLst/>
            <a:rect r="r" b="b" t="t" l="l"/>
            <a:pathLst>
              <a:path h="6091990" w="6569793">
                <a:moveTo>
                  <a:pt x="0" y="0"/>
                </a:moveTo>
                <a:lnTo>
                  <a:pt x="6569793" y="0"/>
                </a:lnTo>
                <a:lnTo>
                  <a:pt x="6569793" y="6091990"/>
                </a:lnTo>
                <a:lnTo>
                  <a:pt x="0" y="60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DAFnb75X6jA</dc:identifier>
  <dcterms:modified xsi:type="dcterms:W3CDTF">2011-08-01T06:04:30Z</dcterms:modified>
  <cp:revision>1</cp:revision>
  <dc:title>Roxo e Branco Negrito Monoespaço Estratégia de marketing de mídia social Apresentação</dc:title>
</cp:coreProperties>
</file>